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308" r:id="rId8"/>
    <p:sldId id="310" r:id="rId9"/>
    <p:sldId id="260" r:id="rId10"/>
    <p:sldId id="306" r:id="rId11"/>
    <p:sldId id="267" r:id="rId12"/>
    <p:sldId id="268" r:id="rId13"/>
    <p:sldId id="269" r:id="rId14"/>
    <p:sldId id="271" r:id="rId15"/>
    <p:sldId id="273" r:id="rId16"/>
    <p:sldId id="274" r:id="rId17"/>
    <p:sldId id="301" r:id="rId18"/>
    <p:sldId id="302" r:id="rId19"/>
    <p:sldId id="297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539"/>
    <a:srgbClr val="FD0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ABB15-4D63-4AB8-ADD0-89CC65D29DC4}" v="4" dt="2025-08-07T21:19:5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85A01-7F43-DF4B-A56A-D56FBC29A924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3500-FE24-774E-8932-3833A078E1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1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39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8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2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746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33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F98F-9EDA-1864-268C-C7B4A5997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AFCECF8-3C4D-3235-890A-D1FFFBF23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35984A7-0EFC-A784-D937-08F029386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C2CD48-C4FF-F9A9-95AF-CEDBBB892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90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84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26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5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60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47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32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7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980E-1F26-37BC-716B-4BCC535B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B2DA1AA-E1D2-F265-C17E-13F031A7E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21B735-8A46-1599-4765-D264675A4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685BC1-9C48-7D1D-0FDE-FBA4BBA08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458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50AD-B87F-AD95-FC32-3E094A24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6E1AA2-64A1-BB5F-9E1A-F1DA9919B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5AB365A-E352-46F4-9F18-787B79CC9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73607F-3BBC-C818-3159-E7F782920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71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06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37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43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73500-FE24-774E-8932-3833A078E14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8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47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5851E-50B9-204A-A492-C895127D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BC6D9D-4803-9640-B977-C6758177C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2B5CE2-B28F-414A-A36D-9FEFEDB6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ECE862-E922-594C-8E24-3C3D228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B98F9-4304-7A4D-A8AC-5993D6E8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2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91FE92-8621-A249-A763-1AB686BE2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F2C073-A6A6-5544-B957-9E9641579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17AEB8-8067-D943-B83B-1AC63A2E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EF7C2E-9C27-114D-BE41-5B207061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FF784-4316-8748-B63B-6CDF5579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2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3237F-C3FC-4846-88E0-7F628DC7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B2D18-5336-3F45-A5DB-1609F1E58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46F16F-A14A-E442-9818-DD6FDCC7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B02B42-5A8D-FF47-BDF8-AE1E10AE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43636-7209-6E4C-81DD-C079EDA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7557D-2F6C-584C-B08B-7202F22D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E6E12D-21CE-3E4E-93DC-0566C4A50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00FD01-9FAB-5242-8832-DFD74E4E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22E12-6641-AD45-9AD7-63AA2BC2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E509A8-81B3-BC42-A17A-03D5B4E6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68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1B042-FA96-0046-AC8F-02FB6106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2A7980-B797-0340-AFC1-3BA1AEFB3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B2D33B-7689-BB49-AF3C-FBA30A7D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496422-2012-BF45-9BF9-9F03B989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2A5800-465D-6343-9B9F-E5074AAA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20169E-FDBE-2642-B1C6-F396D673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568DE-CA90-8943-8E3B-6BCA9A7D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8A109C-4E7E-C249-8663-BA034C92C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A00E26-49F5-7C46-9807-E710126D9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E89714D-340E-1042-9716-75122060B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22C24-80CC-B64D-958F-861C6E93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CC4025-A95C-EE46-93C7-113D1DB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DDF7E4-26B3-5640-B02E-5A059C24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82619A-E153-F64D-8A0A-90ADB526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6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886D7-2029-3849-B2AF-D4254BD8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56AD631-D12E-0A43-A4B2-34BD5F79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8894AF-CD21-A54A-B1AC-F22EA77D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E2A004-569A-A846-96B5-268E84C7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7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F9C40E-F3D8-174D-8897-E1286A7F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AF9C72-0176-2D49-A135-74D9BB1B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7EBAD3-7AFF-1446-9614-B1000EEB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47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B91D1-933F-D442-96F2-7E417F63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645735-AA08-F84B-9AB6-9157ABFA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7CD056-3CFC-B048-931E-78B888DCF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AC4021-4831-AE4A-A75A-DEAEB5A4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017886-1037-0F49-A3A4-76BA3091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1A5089-28A6-524F-B561-0E2F5CFF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06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31552-DD45-F849-A82E-F03ECC12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B5D5D9D-9878-5649-A589-7F11E9305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C43375-1CF7-704D-B9D3-077EE1257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F0DC97-29D9-3741-A824-D0AF639F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2F892D-862C-2D47-B31F-1150E6DD63F8}" type="datetimeFigureOut">
              <a:rPr lang="pt-BR" smtClean="0"/>
              <a:t>07/08/2025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CC0792-30AF-1549-B8B6-0732B7AE3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514C85-FE9E-B44D-8558-BF8DCF40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7092C-D9B8-B146-9659-A50B4EB90C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9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5F4119EA-CD67-8C48-9FB5-5310E3D3841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t-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pt-br/servicos/assinatura-eletroni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B83F99FF-BDC0-8744-8D29-2FB04B0F7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87960" y="1191849"/>
            <a:ext cx="7929004" cy="14371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pt-BR" sz="4000" b="1" spc="-3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MANUAL MATRÍCULA BOLSISTAS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325392" y="3790769"/>
            <a:ext cx="7277395" cy="12241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ASSINATURA DO TERMO DE CONCESSÃO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ACEITE DO CONTRATO DE PRESTAÇÃO DE SERVIÇOS 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EMISSÃO DO BOLETO PARA BOLSISTAS PARCIAIS</a:t>
            </a:r>
          </a:p>
        </p:txBody>
      </p:sp>
    </p:spTree>
    <p:extLst>
      <p:ext uri="{BB962C8B-B14F-4D97-AF65-F5344CB8AC3E}">
        <p14:creationId xmlns:p14="http://schemas.microsoft.com/office/powerpoint/2010/main" val="376805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88579"/>
            <a:ext cx="1093512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Localizar o arquivo do documento salvo no seu computador</a:t>
            </a:r>
          </a:p>
          <a:p>
            <a:pPr marL="0" indent="0" algn="l"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816747-73B4-8184-ECE1-6017AEE9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1" y="1405013"/>
            <a:ext cx="6359439" cy="254042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D8653CF-E5E6-0DE3-DB23-DC90570C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061" y="3289406"/>
            <a:ext cx="4372272" cy="2795731"/>
          </a:xfrm>
          <a:prstGeom prst="rect">
            <a:avLst/>
          </a:prstGeom>
        </p:spPr>
      </p:pic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8EF06245-1604-ABC6-00A0-CCC6DE6663FE}"/>
              </a:ext>
            </a:extLst>
          </p:cNvPr>
          <p:cNvCxnSpPr>
            <a:cxnSpLocks/>
          </p:cNvCxnSpPr>
          <p:nvPr/>
        </p:nvCxnSpPr>
        <p:spPr>
          <a:xfrm>
            <a:off x="1520573" y="2314254"/>
            <a:ext cx="6554918" cy="1949521"/>
          </a:xfrm>
          <a:prstGeom prst="bent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3BC38B90-7BA6-E4E2-DD13-AC645F7260AD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</p:spTree>
    <p:extLst>
      <p:ext uri="{BB962C8B-B14F-4D97-AF65-F5344CB8AC3E}">
        <p14:creationId xmlns:p14="http://schemas.microsoft.com/office/powerpoint/2010/main" val="380625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59" y="588579"/>
            <a:ext cx="1093512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Selecionar o arquivo e avançar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 campo da área da assinatura inserir a assinatura eletrônica (próximo slide).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Arrastar e posicionar, conforme exemplo abaixo, ao lado do nome Assinar</a:t>
            </a:r>
          </a:p>
          <a:p>
            <a:pPr marL="0" indent="0" algn="l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F4F0B2-7913-0ECD-98D0-C3A10C73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20" y="2411827"/>
            <a:ext cx="6083378" cy="277477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4497885C-4260-F3C5-2729-841BDD6361DA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7B33AD-DFDC-B398-6464-B45A57366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11827"/>
            <a:ext cx="4926768" cy="22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364" y="959545"/>
            <a:ext cx="1172693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Selecionar a opção “Assinar”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Será apresentado nova tela solicitando autorização via TOKEN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Autorizar a assinatura de acordo com seu cadastro, via TOKEN que poderá ser via SMS ou no próprio aplicativo</a:t>
            </a:r>
          </a:p>
          <a:p>
            <a:pPr marL="0" indent="0" algn="l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0333C2-449A-4F9B-F328-EBEAED76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85" y="3444990"/>
            <a:ext cx="3555602" cy="21149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D59FC06-83B3-4155-E7BF-A897C917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13" y="3346859"/>
            <a:ext cx="3555602" cy="210501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A0960D-D6A0-1683-C323-F03B47847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59" y="2916374"/>
            <a:ext cx="2753475" cy="2643545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2A48673-1FED-6A09-EDA0-DD171933AB91}"/>
              </a:ext>
            </a:extLst>
          </p:cNvPr>
          <p:cNvSpPr/>
          <p:nvPr/>
        </p:nvSpPr>
        <p:spPr>
          <a:xfrm>
            <a:off x="575615" y="4435917"/>
            <a:ext cx="3035630" cy="638920"/>
          </a:xfrm>
          <a:prstGeom prst="ellipse">
            <a:avLst/>
          </a:prstGeom>
          <a:noFill/>
          <a:ln w="38100">
            <a:solidFill>
              <a:srgbClr val="FD02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CC5A56A-E06A-A6F9-6723-FD41A692BBC3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</p:spTree>
    <p:extLst>
      <p:ext uri="{BB962C8B-B14F-4D97-AF65-F5344CB8AC3E}">
        <p14:creationId xmlns:p14="http://schemas.microsoft.com/office/powerpoint/2010/main" val="365377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59" y="750490"/>
            <a:ext cx="1093512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Pronto, o documento foi assinado com sucesso!!!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Baixar, salvar no seu repositório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Enviar documento assinado via plataforma de inscrição.</a:t>
            </a:r>
          </a:p>
          <a:p>
            <a:pPr marL="0" indent="0" algn="l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387FF7-6780-44C1-F906-7CD1A0E30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09" y="2482208"/>
            <a:ext cx="8039421" cy="33768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EF97FF-828E-8A31-F9FF-AC530D58CBF8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</p:spTree>
    <p:extLst>
      <p:ext uri="{BB962C8B-B14F-4D97-AF65-F5344CB8AC3E}">
        <p14:creationId xmlns:p14="http://schemas.microsoft.com/office/powerpoint/2010/main" val="207128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4D09A-F569-7B84-07AA-E311155F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012B5-4484-F39D-EE54-C961388BDA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9" y="84082"/>
            <a:ext cx="10842776" cy="50449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4 - Finalizando o envio do documento assinado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762AC6-0A52-D5A2-33A7-C6A09CC7C4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60" y="921899"/>
            <a:ext cx="11329018" cy="460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A18616-B2A8-7BE8-B527-9BF117A35CB4}"/>
              </a:ext>
            </a:extLst>
          </p:cNvPr>
          <p:cNvSpPr txBox="1"/>
          <p:nvPr/>
        </p:nvSpPr>
        <p:spPr>
          <a:xfrm>
            <a:off x="262759" y="603542"/>
            <a:ext cx="1143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 inserção da assinatura acessar a opção de “Envio do Termo de Concessão Assinado”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Selecionar a opção “Escolher arquivo” e buscar o documento salvo em seu computador assinado.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00C5F19-A47E-21E9-C9D9-1DD08469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9402"/>
          <a:stretch/>
        </p:blipFill>
        <p:spPr>
          <a:xfrm>
            <a:off x="600222" y="1439657"/>
            <a:ext cx="3699015" cy="2689891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43196A9-C529-EA99-18A1-B59D7C9E8BF8}"/>
              </a:ext>
            </a:extLst>
          </p:cNvPr>
          <p:cNvSpPr/>
          <p:nvPr/>
        </p:nvSpPr>
        <p:spPr>
          <a:xfrm>
            <a:off x="496530" y="3122303"/>
            <a:ext cx="596147" cy="21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8FBD955-57C6-3E17-C137-9A25CC41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332"/>
          <a:stretch/>
        </p:blipFill>
        <p:spPr>
          <a:xfrm>
            <a:off x="6647850" y="1329397"/>
            <a:ext cx="2746874" cy="1352550"/>
          </a:xfrm>
          <a:prstGeom prst="rect">
            <a:avLst/>
          </a:prstGeom>
        </p:spPr>
      </p:pic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A5D68552-A774-5EB3-5EA6-1F97C03C8F4D}"/>
              </a:ext>
            </a:extLst>
          </p:cNvPr>
          <p:cNvCxnSpPr>
            <a:cxnSpLocks/>
          </p:cNvCxnSpPr>
          <p:nvPr/>
        </p:nvCxnSpPr>
        <p:spPr>
          <a:xfrm flipV="1">
            <a:off x="2580968" y="2566219"/>
            <a:ext cx="4277032" cy="953071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extLst>
              <a:ext uri="{FF2B5EF4-FFF2-40B4-BE49-F238E27FC236}">
                <a16:creationId xmlns:a16="http://schemas.microsoft.com/office/drawing/2014/main" id="{83F9711A-C063-6D89-BF9B-27024306F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636" y="3429000"/>
            <a:ext cx="4533900" cy="280035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E8A5BDF-7248-2FB6-7D28-5458BE04D939}"/>
              </a:ext>
            </a:extLst>
          </p:cNvPr>
          <p:cNvSpPr/>
          <p:nvPr/>
        </p:nvSpPr>
        <p:spPr>
          <a:xfrm>
            <a:off x="8229600" y="5608127"/>
            <a:ext cx="958645" cy="2388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71D79C3C-C600-C188-A40B-D62B0230B65B}"/>
              </a:ext>
            </a:extLst>
          </p:cNvPr>
          <p:cNvSpPr/>
          <p:nvPr/>
        </p:nvSpPr>
        <p:spPr>
          <a:xfrm>
            <a:off x="6559926" y="5936101"/>
            <a:ext cx="596147" cy="21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70D418-3722-E9CA-DD54-C4C7A34E50DF}"/>
              </a:ext>
            </a:extLst>
          </p:cNvPr>
          <p:cNvSpPr txBox="1"/>
          <p:nvPr/>
        </p:nvSpPr>
        <p:spPr>
          <a:xfrm>
            <a:off x="430973" y="4693549"/>
            <a:ext cx="51455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Clicar em “Enviar” para concluir o envio. Caso sua assinatura tenha sido via GOV.BR, pode seguir para passo 5. Do contrário terá que aguardar até </a:t>
            </a: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 dias úteis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validação do documento assinado e então retornar ao passo 5. </a:t>
            </a:r>
          </a:p>
        </p:txBody>
      </p:sp>
    </p:spTree>
    <p:extLst>
      <p:ext uri="{BB962C8B-B14F-4D97-AF65-F5344CB8AC3E}">
        <p14:creationId xmlns:p14="http://schemas.microsoft.com/office/powerpoint/2010/main" val="321918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8" y="149999"/>
            <a:ext cx="9436045" cy="83781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5 – Aceite do Contrato de Prestação de Serviços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60" y="921899"/>
            <a:ext cx="10566202" cy="17699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 Portal do Candidato, atualizar a pagina e selecionar “Clique aqui para efetuar o aceite do contrato”</a:t>
            </a:r>
          </a:p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Atenção!! Todos os estudantes, inclusive os que possuem o boleto de matrícula zerado (devido a bolsa integral), precisam selecionar essa opção para o aceite do contrato de prestação de serviços junto a PUCPR.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3F61AC-2B63-4B44-95CB-729910B9E517}"/>
              </a:ext>
            </a:extLst>
          </p:cNvPr>
          <p:cNvSpPr txBox="1"/>
          <p:nvPr/>
        </p:nvSpPr>
        <p:spPr>
          <a:xfrm>
            <a:off x="262758" y="4781939"/>
            <a:ext cx="114633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tela, será apresentado o contrato de prestação de serviços educacionais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Realizar a leitura e clicar no flag de declaração de conclusão do ensino médio e responsável financeiro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seguida, clicar em seguida em “Aceito”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4081765-672D-E3F0-49EE-E1672BB0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292"/>
          <a:stretch/>
        </p:blipFill>
        <p:spPr>
          <a:xfrm>
            <a:off x="2090012" y="1934080"/>
            <a:ext cx="8011975" cy="3541078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E8E4205-8158-4476-A533-F8301DB6641A}"/>
              </a:ext>
            </a:extLst>
          </p:cNvPr>
          <p:cNvSpPr/>
          <p:nvPr/>
        </p:nvSpPr>
        <p:spPr>
          <a:xfrm>
            <a:off x="1982699" y="3344575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8" y="84082"/>
            <a:ext cx="9436045" cy="83781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5 – Aceite do Contrato de Prestação de Serviços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3F61AC-2B63-4B44-95CB-729910B9E517}"/>
              </a:ext>
            </a:extLst>
          </p:cNvPr>
          <p:cNvSpPr txBox="1"/>
          <p:nvPr/>
        </p:nvSpPr>
        <p:spPr>
          <a:xfrm>
            <a:off x="262758" y="5511074"/>
            <a:ext cx="11534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os casos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bolsa integral (100%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), não será apresentada a opção de pagamento, o processo deverá avançar para o passo 7 deste tutorial.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bolsistas parciais (50%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), será apresentado uma nova tela para selecionar a forma de pagamento.</a:t>
            </a:r>
          </a:p>
        </p:txBody>
      </p:sp>
      <p:pic>
        <p:nvPicPr>
          <p:cNvPr id="10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9FE0B3F-39A0-46D8-82B7-68140296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21" y="694310"/>
            <a:ext cx="6173322" cy="4227422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8565558F-AE36-49AE-8B85-EB6CB8FDCA50}"/>
              </a:ext>
            </a:extLst>
          </p:cNvPr>
          <p:cNvSpPr/>
          <p:nvPr/>
        </p:nvSpPr>
        <p:spPr>
          <a:xfrm rot="5207866">
            <a:off x="5327027" y="4297142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E8E4205-8158-4476-A533-F8301DB6641A}"/>
              </a:ext>
            </a:extLst>
          </p:cNvPr>
          <p:cNvSpPr/>
          <p:nvPr/>
        </p:nvSpPr>
        <p:spPr>
          <a:xfrm>
            <a:off x="1671096" y="4297144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B1D196-6DAD-47C9-8E31-1F6EE4D007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1" t="33116" r="37728" b="34152"/>
          <a:stretch/>
        </p:blipFill>
        <p:spPr>
          <a:xfrm>
            <a:off x="2214305" y="5058074"/>
            <a:ext cx="6173322" cy="218246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7A28DE8-BD13-64C5-3F30-D3BF0EEF0EE3}"/>
              </a:ext>
            </a:extLst>
          </p:cNvPr>
          <p:cNvSpPr/>
          <p:nvPr/>
        </p:nvSpPr>
        <p:spPr>
          <a:xfrm>
            <a:off x="1610024" y="5089979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53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8" y="84082"/>
            <a:ext cx="9436045" cy="83781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6 – Pagamento do Boleto – Bolsista 50%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4F0E40-08D0-4AB1-8480-D6BFC73356A7}"/>
              </a:ext>
            </a:extLst>
          </p:cNvPr>
          <p:cNvSpPr txBox="1"/>
          <p:nvPr/>
        </p:nvSpPr>
        <p:spPr>
          <a:xfrm>
            <a:off x="455700" y="669231"/>
            <a:ext cx="11473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Deverá selecionar a opção de pagamento com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cartão de crédito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boleto bancário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Caso seja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boleto bancário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clicar em imprimir boleto e realizar o pagamento o quanto antes, pois independentemente da data de vencimento, sua matrícula só será confirmada após o pagamento do boleto.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 matrícula confirmada, você estará apto a assistir as aulas.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1CD1688A-2020-4FD8-90A1-62F6CE65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906" y="2123757"/>
            <a:ext cx="6240610" cy="1839508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8565558F-AE36-49AE-8B85-EB6CB8FDCA50}"/>
              </a:ext>
            </a:extLst>
          </p:cNvPr>
          <p:cNvSpPr/>
          <p:nvPr/>
        </p:nvSpPr>
        <p:spPr>
          <a:xfrm rot="10800000">
            <a:off x="6096000" y="3753411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E8E4205-8158-4476-A533-F8301DB6641A}"/>
              </a:ext>
            </a:extLst>
          </p:cNvPr>
          <p:cNvSpPr/>
          <p:nvPr/>
        </p:nvSpPr>
        <p:spPr>
          <a:xfrm>
            <a:off x="1786026" y="2926723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3" name="Imagem 1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B606733-5E55-472D-BF44-3B4EC394E5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4" r="8354"/>
          <a:stretch/>
        </p:blipFill>
        <p:spPr bwMode="auto">
          <a:xfrm>
            <a:off x="2222907" y="4064798"/>
            <a:ext cx="6240609" cy="2602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BF4AA87E-C57B-4091-80C6-3A79641FB1E2}"/>
              </a:ext>
            </a:extLst>
          </p:cNvPr>
          <p:cNvSpPr/>
          <p:nvPr/>
        </p:nvSpPr>
        <p:spPr>
          <a:xfrm rot="10800000">
            <a:off x="6430257" y="6241805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16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8" y="84082"/>
            <a:ext cx="9436045" cy="83781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6 – Pagamento do Boleto – Bolsista 50%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4F0E40-08D0-4AB1-8480-D6BFC73356A7}"/>
              </a:ext>
            </a:extLst>
          </p:cNvPr>
          <p:cNvSpPr txBox="1"/>
          <p:nvPr/>
        </p:nvSpPr>
        <p:spPr>
          <a:xfrm>
            <a:off x="455701" y="669231"/>
            <a:ext cx="1018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caso de pagamento com Cartão de Crédito, digitar os dados solicitados, em seguida clicar em “Autorizar Pagamento”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8565558F-AE36-49AE-8B85-EB6CB8FDCA50}"/>
              </a:ext>
            </a:extLst>
          </p:cNvPr>
          <p:cNvSpPr/>
          <p:nvPr/>
        </p:nvSpPr>
        <p:spPr>
          <a:xfrm rot="10800000">
            <a:off x="6096000" y="3647082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15" name="Imagem 14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A5087FAC-5B3C-4936-9C43-3B8C5DAE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77" y="1512316"/>
            <a:ext cx="6645910" cy="475996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1E8E4205-8158-4476-A533-F8301DB6641A}"/>
              </a:ext>
            </a:extLst>
          </p:cNvPr>
          <p:cNvSpPr/>
          <p:nvPr/>
        </p:nvSpPr>
        <p:spPr>
          <a:xfrm>
            <a:off x="1689989" y="2782184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BF4AA87E-C57B-4091-80C6-3A79641FB1E2}"/>
              </a:ext>
            </a:extLst>
          </p:cNvPr>
          <p:cNvSpPr/>
          <p:nvPr/>
        </p:nvSpPr>
        <p:spPr>
          <a:xfrm rot="16200000">
            <a:off x="5306505" y="6381717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9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8" y="84082"/>
            <a:ext cx="9436045" cy="83781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7 – Impressão do Contrato de Prestação de Serviços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4F0E40-08D0-4AB1-8480-D6BFC73356A7}"/>
              </a:ext>
            </a:extLst>
          </p:cNvPr>
          <p:cNvSpPr txBox="1"/>
          <p:nvPr/>
        </p:nvSpPr>
        <p:spPr>
          <a:xfrm>
            <a:off x="455701" y="796984"/>
            <a:ext cx="10180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Acessar o MENU e selecionar a opção de Impressão de Contrato de prestação de serviços educacionais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Imprimir e assinar o Contrato de prestação de serviços educacionais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Entregar junto aos demais documentos de matrícula de forma digital (Etapa 3 da Jornada de Matrícula).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CCE4E4D-E20F-4590-B957-56A489E2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252" y="2753833"/>
            <a:ext cx="5450803" cy="3028224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2F3FE1EF-C2B5-47BF-B57B-727AA99D4FED}"/>
              </a:ext>
            </a:extLst>
          </p:cNvPr>
          <p:cNvSpPr/>
          <p:nvPr/>
        </p:nvSpPr>
        <p:spPr>
          <a:xfrm>
            <a:off x="2967253" y="5474742"/>
            <a:ext cx="43688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11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Círculo&#10;&#10;Descrição gerada automaticamente">
            <a:extLst>
              <a:ext uri="{FF2B5EF4-FFF2-40B4-BE49-F238E27FC236}">
                <a16:creationId xmlns:a16="http://schemas.microsoft.com/office/drawing/2014/main" id="{1A78310B-3F58-9A44-8055-3D280580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64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94955" y="1498534"/>
            <a:ext cx="7441324" cy="14371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sz="4000" b="1" spc="-30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MATRÍCULA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63656" y="3702961"/>
            <a:ext cx="6379535" cy="231415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manual você irá obter </a:t>
            </a:r>
            <a:r>
              <a:rPr lang="pt-BR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informações necessárias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conclusão do seu 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matrícula</a:t>
            </a:r>
            <a:endParaRPr lang="pt-B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7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4B612-E1A1-EB45-9FBD-335732929D7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9" y="84082"/>
            <a:ext cx="10680544" cy="8701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1 - Acessar o ambiente de inscrição para assinatura do Termo de Concessão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8452" y="1203020"/>
            <a:ext cx="11033597" cy="4451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Após a aprovação da bolsa, o estudante receberá por e-mail o resultado do processo seletivo</a:t>
            </a:r>
          </a:p>
          <a:p>
            <a:pPr marL="0" indent="0" algn="l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Neste ato, o estudante deverá acessar a plataforma onde foi realizada a inscrição e a consulta do resultado para realizar a assinatura do termo de concessão da bolsa. </a:t>
            </a:r>
          </a:p>
          <a:p>
            <a:pPr marL="0" indent="0" algn="l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matrícula será realizada apenas após a assinatura do termo de concessão da bolsa.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Termo de concessão das bolsa somente terá validade mediante a assinatura do estudante.</a:t>
            </a:r>
          </a:p>
          <a:p>
            <a:pPr marL="0" indent="0" algn="l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Essa assinatura poderá ocorrer de forma eletrônica, via Portal de Assinatura do GOV.BR: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https://www.gov.br/pt-br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4320-67C6-6228-5AEB-5EDB3919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F1356-01B8-7B2E-C8B9-18DA9EC7521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9" y="84082"/>
            <a:ext cx="10680544" cy="8701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Aumentar o nível da sua conta gov.br de bronze para prata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85924E-59E7-556F-2C3C-681E7A669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81" y="1135117"/>
            <a:ext cx="11572291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4F75-B852-3268-5E15-4D813063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BB63B-B697-BAA3-7BE0-73019496D1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2759" y="84082"/>
            <a:ext cx="10680544" cy="8701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Aumentar o nível da sua conta gov.br de bronze ou prata para o nível ouro.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1A3341-8FA9-9F7F-5334-D7E8F352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1" y="1450429"/>
            <a:ext cx="11709498" cy="39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1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60" y="921899"/>
            <a:ext cx="11329018" cy="460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D5C463-659F-4506-1002-9CE23C7F5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8" y="1732939"/>
            <a:ext cx="6793502" cy="3562350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8CE555D-EF5B-49B9-BD24-475C4C458E08}"/>
              </a:ext>
            </a:extLst>
          </p:cNvPr>
          <p:cNvSpPr/>
          <p:nvPr/>
        </p:nvSpPr>
        <p:spPr>
          <a:xfrm>
            <a:off x="4381354" y="3225230"/>
            <a:ext cx="596147" cy="21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C96D0D01-FB54-E33A-9B6A-49ED80C3310C}"/>
              </a:ext>
            </a:extLst>
          </p:cNvPr>
          <p:cNvSpPr/>
          <p:nvPr/>
        </p:nvSpPr>
        <p:spPr>
          <a:xfrm>
            <a:off x="4533754" y="3554535"/>
            <a:ext cx="596147" cy="21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6CA24F-5D77-4C9A-A8A6-6AA0DF900AC6}"/>
              </a:ext>
            </a:extLst>
          </p:cNvPr>
          <p:cNvSpPr txBox="1"/>
          <p:nvPr/>
        </p:nvSpPr>
        <p:spPr>
          <a:xfrm>
            <a:off x="247458" y="701525"/>
            <a:ext cx="1143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Digitar o CPF, senha cadastrada e “Acessar”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Descer a barra de rolagem onde consta o MENU e clicar na opção “Baixar Termo de Concessão”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05F9902-4B0F-7463-C6ED-704A6039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119"/>
          <a:stretch/>
        </p:blipFill>
        <p:spPr>
          <a:xfrm>
            <a:off x="8086885" y="2295525"/>
            <a:ext cx="3504893" cy="2266950"/>
          </a:xfrm>
          <a:prstGeom prst="rect">
            <a:avLst/>
          </a:prstGeom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99E1014A-DC14-FA19-17A6-A661611C8221}"/>
              </a:ext>
            </a:extLst>
          </p:cNvPr>
          <p:cNvSpPr/>
          <p:nvPr/>
        </p:nvSpPr>
        <p:spPr>
          <a:xfrm>
            <a:off x="7929391" y="3504179"/>
            <a:ext cx="596147" cy="216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F5FECC-D14D-7826-B8D8-007D2E46FC8B}"/>
              </a:ext>
            </a:extLst>
          </p:cNvPr>
          <p:cNvSpPr txBox="1"/>
          <p:nvPr/>
        </p:nvSpPr>
        <p:spPr>
          <a:xfrm>
            <a:off x="405568" y="5936101"/>
            <a:ext cx="11380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Baixar o termo e salvar em PDF para realizar a assinatura eletrônica do documento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8CC238E-675E-D5F8-3614-43CF7B8DC7F1}"/>
              </a:ext>
            </a:extLst>
          </p:cNvPr>
          <p:cNvSpPr txBox="1">
            <a:spLocks/>
          </p:cNvSpPr>
          <p:nvPr/>
        </p:nvSpPr>
        <p:spPr>
          <a:xfrm>
            <a:off x="262760" y="79447"/>
            <a:ext cx="10680544" cy="87018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2 – Gerar o Termo de Concessão da Bolsa</a:t>
            </a:r>
          </a:p>
        </p:txBody>
      </p:sp>
    </p:spTree>
    <p:extLst>
      <p:ext uri="{BB962C8B-B14F-4D97-AF65-F5344CB8AC3E}">
        <p14:creationId xmlns:p14="http://schemas.microsoft.com/office/powerpoint/2010/main" val="1018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2759" y="839706"/>
            <a:ext cx="11377861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No termo de concessão irá constar o campo para assinatura onde deverá ser inserida a assinatura eletrônica do GOV.BR (próximo slide).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DDD189-5C9E-D439-36A5-88ECFA25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05"/>
          <a:stretch>
            <a:fillRect/>
          </a:stretch>
        </p:blipFill>
        <p:spPr>
          <a:xfrm>
            <a:off x="363452" y="2171749"/>
            <a:ext cx="5941663" cy="402653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2A81C59-C55E-5881-646F-091C5F393354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44929D-57C2-747F-4E0F-AB5AD8102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767" y="2010074"/>
            <a:ext cx="5573853" cy="283785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32524966-20BE-AAC7-9F09-39CCE535A1A2}"/>
              </a:ext>
            </a:extLst>
          </p:cNvPr>
          <p:cNvSpPr txBox="1">
            <a:spLocks/>
          </p:cNvSpPr>
          <p:nvPr/>
        </p:nvSpPr>
        <p:spPr>
          <a:xfrm>
            <a:off x="363452" y="1595723"/>
            <a:ext cx="3039316" cy="15821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ProUni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2F2C4F91-30EA-EB28-8C42-834ED102AE5B}"/>
              </a:ext>
            </a:extLst>
          </p:cNvPr>
          <p:cNvSpPr txBox="1">
            <a:spLocks/>
          </p:cNvSpPr>
          <p:nvPr/>
        </p:nvSpPr>
        <p:spPr>
          <a:xfrm>
            <a:off x="6405808" y="1595723"/>
            <a:ext cx="3039316" cy="15821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Bolsa Social</a:t>
            </a:r>
          </a:p>
        </p:txBody>
      </p:sp>
    </p:spTree>
    <p:extLst>
      <p:ext uri="{BB962C8B-B14F-4D97-AF65-F5344CB8AC3E}">
        <p14:creationId xmlns:p14="http://schemas.microsoft.com/office/powerpoint/2010/main" val="45214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76826" y="855707"/>
            <a:ext cx="1093512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Acessar o site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  <a:hlinkClick r:id="rId3" tooltip="https://www.gov.br/pt-br/servicos/assinatura-eletronica"/>
              </a:rPr>
              <a:t>https://www.gov.br/pt-br/servicos/assinatura-eletronica 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Clicar em iniciar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1BACB4-D5BD-068F-55C8-D08316AA4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4" y="2013947"/>
            <a:ext cx="10965802" cy="336912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8766CF7-6ACC-1095-36E4-413B39B00228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</p:spTree>
    <p:extLst>
      <p:ext uri="{BB962C8B-B14F-4D97-AF65-F5344CB8AC3E}">
        <p14:creationId xmlns:p14="http://schemas.microsoft.com/office/powerpoint/2010/main" val="16024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F42A33A-D40D-D94A-A311-D61290DA0B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9322" y="752965"/>
            <a:ext cx="10935123" cy="158215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Deverá informar o CPF e em seguida a senha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Caso não possua cadastro anterior no site, deverá preenchê-lo</a:t>
            </a:r>
          </a:p>
          <a:p>
            <a:pPr marL="0" indent="0" algn="l">
              <a:buNone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598EB1-1F66-8AA3-D3CF-01A0E55CE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524" y="1804725"/>
            <a:ext cx="3287893" cy="42237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F4F09B-4CB5-86B1-CF1E-3FB156CC9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987" y="1837835"/>
            <a:ext cx="3810000" cy="42672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B2BC0E6-6414-E256-5304-764BC3DD71CF}"/>
              </a:ext>
            </a:extLst>
          </p:cNvPr>
          <p:cNvSpPr txBox="1">
            <a:spLocks/>
          </p:cNvSpPr>
          <p:nvPr/>
        </p:nvSpPr>
        <p:spPr>
          <a:xfrm>
            <a:off x="262758" y="84082"/>
            <a:ext cx="11213475" cy="50449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pc="-150" dirty="0">
                <a:solidFill>
                  <a:srgbClr val="80053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Passo 3 - Realizar a Assinatura Eletrônica do Documento pelo GOV.BR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153DED-045F-7F60-A6FF-1981E961CE45}"/>
              </a:ext>
            </a:extLst>
          </p:cNvPr>
          <p:cNvSpPr/>
          <p:nvPr/>
        </p:nvSpPr>
        <p:spPr>
          <a:xfrm>
            <a:off x="5810865" y="2787445"/>
            <a:ext cx="1504335" cy="2064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499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  <TaxCatchAll xmlns="aa6ffbf2-00b4-439c-8f9a-f5d844e8dad8" xsi:nil="true"/>
    <lcf76f155ced4ddcb4097134ff3c332f xmlns="d8ac386b-428c-44db-9e03-846060381a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C583D2B311244BDA4516AA1765F8D" ma:contentTypeVersion="" ma:contentTypeDescription="Crie um novo documento." ma:contentTypeScope="" ma:versionID="76e91a4ccaa0f20b62f0d2465d244ae4">
  <xsd:schema xmlns:xsd="http://www.w3.org/2001/XMLSchema" xmlns:xs="http://www.w3.org/2001/XMLSchema" xmlns:p="http://schemas.microsoft.com/office/2006/metadata/properties" xmlns:ns1="http://schemas.microsoft.com/sharepoint/v3" xmlns:ns2="aa6ffbf2-00b4-439c-8f9a-f5d844e8dad8" xmlns:ns3="d8ac386b-428c-44db-9e03-846060381a5b" targetNamespace="http://schemas.microsoft.com/office/2006/metadata/properties" ma:root="true" ma:fieldsID="27f3ff5a76f10cdf6b742ac5f87a6ab6" ns1:_="" ns2:_="" ns3:_="">
    <xsd:import namespace="http://schemas.microsoft.com/sharepoint/v3"/>
    <xsd:import namespace="aa6ffbf2-00b4-439c-8f9a-f5d844e8dad8"/>
    <xsd:import namespace="d8ac386b-428c-44db-9e03-846060381a5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  <xsd:element name="_ip_UnifiedCompliancePolicyProperties" ma:index="18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ffbf2-00b4-439c-8f9a-f5d844e8d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b83ec286-6778-4637-86a4-2dde0719e6cd}" ma:internalName="TaxCatchAll" ma:showField="CatchAllData" ma:web="aa6ffbf2-00b4-439c-8f9a-f5d844e8d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c386b-428c-44db-9e03-846060381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4ECAA1-2AA7-47B6-8FBE-391AD06B1972}">
  <ds:schemaRefs>
    <ds:schemaRef ds:uri="http://schemas.microsoft.com/office/2006/documentManagement/types"/>
    <ds:schemaRef ds:uri="http://purl.org/dc/terms/"/>
    <ds:schemaRef ds:uri="d8ac386b-428c-44db-9e03-846060381a5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aa6ffbf2-00b4-439c-8f9a-f5d844e8dad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7B8CA-554C-4D41-8F69-FFB4EFA17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6ffbf2-00b4-439c-8f9a-f5d844e8dad8"/>
    <ds:schemaRef ds:uri="d8ac386b-428c-44db-9e03-846060381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FD896-3FB5-4CAA-A177-EB0D5B38C97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928</Words>
  <Application>Microsoft Office PowerPoint</Application>
  <PresentationFormat>Widescreen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Tema do Office</vt:lpstr>
      <vt:lpstr>MANUAL MATRÍCULA BOLSISTAS </vt:lpstr>
      <vt:lpstr>MATRÍCULA</vt:lpstr>
      <vt:lpstr>Passo 1 - Acessar o ambiente de inscrição para assinatura do Termo de Concessão</vt:lpstr>
      <vt:lpstr>Aumentar o nível da sua conta gov.br de bronze para prata</vt:lpstr>
      <vt:lpstr>Aumentar o nível da sua conta gov.br de bronze ou prata para o nível ouro.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Passo 4 - Finalizando o envio do documento assinado</vt:lpstr>
      <vt:lpstr>PASSO 5 – Aceite do Contrato de Prestação de Serviços</vt:lpstr>
      <vt:lpstr>PASSO 5 – Aceite do Contrato de Prestação de Serviços</vt:lpstr>
      <vt:lpstr>PASSO 6 – Pagamento do Boleto – Bolsista 50%</vt:lpstr>
      <vt:lpstr>PASSO 6 – Pagamento do Boleto – Bolsista 50%</vt:lpstr>
      <vt:lpstr>PASSO 7 – Impressão do Contrato de Prestação de Serviços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Jose Teider</dc:creator>
  <cp:lastModifiedBy>CLAITON CARNEIRO DOS SANTOS</cp:lastModifiedBy>
  <cp:revision>18</cp:revision>
  <dcterms:created xsi:type="dcterms:W3CDTF">2020-10-27T13:01:25Z</dcterms:created>
  <dcterms:modified xsi:type="dcterms:W3CDTF">2025-08-07T21:22:01Z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0x010100986C583D2B311244BDA4516AA1765F8D</vt:lpwstr>
  </property>
  <property fmtid="{D5CDD505-2E9C-101B-9397-08002B2CF9AE}" pid="3" name="MediaServiceImageTags">
    <vt:lpwstr/>
  </property>
</Properties>
</file>